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5"/>
  </p:notesMasterIdLst>
  <p:sldIdLst>
    <p:sldId id="258" r:id="rId6"/>
    <p:sldId id="314" r:id="rId7"/>
    <p:sldId id="304" r:id="rId8"/>
    <p:sldId id="305" r:id="rId9"/>
    <p:sldId id="306" r:id="rId10"/>
    <p:sldId id="301" r:id="rId11"/>
    <p:sldId id="308" r:id="rId12"/>
    <p:sldId id="309" r:id="rId13"/>
    <p:sldId id="311" r:id="rId14"/>
    <p:sldId id="312" r:id="rId15"/>
    <p:sldId id="263" r:id="rId16"/>
    <p:sldId id="262" r:id="rId17"/>
    <p:sldId id="307" r:id="rId18"/>
    <p:sldId id="264" r:id="rId19"/>
    <p:sldId id="303" r:id="rId20"/>
    <p:sldId id="267" r:id="rId21"/>
    <p:sldId id="310" r:id="rId22"/>
    <p:sldId id="313" r:id="rId23"/>
    <p:sldId id="29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 baseline="30000">
        <a:solidFill>
          <a:srgbClr val="666666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48D"/>
    <a:srgbClr val="C40079"/>
    <a:srgbClr val="009DE0"/>
    <a:srgbClr val="A0BF36"/>
    <a:srgbClr val="BBE0E3"/>
    <a:srgbClr val="66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34" autoAdjust="0"/>
    <p:restoredTop sz="92200" autoAdjust="0"/>
  </p:normalViewPr>
  <p:slideViewPr>
    <p:cSldViewPr>
      <p:cViewPr varScale="1">
        <p:scale>
          <a:sx n="65" d="100"/>
          <a:sy n="65" d="100"/>
        </p:scale>
        <p:origin x="-660" y="-96"/>
      </p:cViewPr>
      <p:guideLst>
        <p:guide orient="horz" pos="1296"/>
        <p:guide orient="horz" pos="720"/>
        <p:guide orient="horz" pos="4080"/>
        <p:guide orient="horz" pos="3936"/>
        <p:guide pos="2880"/>
        <p:guide pos="48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Verdana" pitchFamily="-65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Verdana" pitchFamily="-65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Verdana" pitchFamily="-65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Verdana" pitchFamily="-65" charset="0"/>
                <a:cs typeface="+mn-cs"/>
              </a:defRPr>
            </a:lvl1pPr>
          </a:lstStyle>
          <a:p>
            <a:pPr>
              <a:defRPr/>
            </a:pPr>
            <a:fld id="{FED4BA94-24B0-4CB2-9C2B-BC0941DC0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ヒラギノ角ゴ Pro W3" pitchFamily="-65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4. Configuratie per lijst type</a:t>
            </a:r>
          </a:p>
          <a:p>
            <a:r>
              <a:rPr lang="nl-NL" dirty="0" smtClean="0"/>
              <a:t>4. Nintex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4BA94-24B0-4CB2-9C2B-BC0941DC0F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2. Registratie</a:t>
            </a:r>
          </a:p>
          <a:p>
            <a:r>
              <a:rPr lang="nl-NL" dirty="0" smtClean="0"/>
              <a:t>2.</a:t>
            </a:r>
            <a:r>
              <a:rPr lang="nl-NL" baseline="0" dirty="0" smtClean="0"/>
              <a:t> SharePoint Designer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4BA94-24B0-4CB2-9C2B-BC0941DC0F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Alle AD users</a:t>
            </a:r>
          </a:p>
          <a:p>
            <a:r>
              <a:rPr lang="nl-NL" dirty="0" smtClean="0"/>
              <a:t>Specifiek</a:t>
            </a:r>
            <a:r>
              <a:rPr lang="nl-NL" baseline="0" dirty="0" smtClean="0"/>
              <a:t> rechten zetten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4BA94-24B0-4CB2-9C2B-BC0941DC0F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A0BF3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Verdana" pitchFamily="-65" charset="0"/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096000" y="0"/>
            <a:ext cx="3048000" cy="6858000"/>
          </a:xfrm>
          <a:prstGeom prst="rect">
            <a:avLst/>
          </a:prstGeom>
          <a:solidFill>
            <a:srgbClr val="C4007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Verdana" pitchFamily="-65" charset="0"/>
              <a:cs typeface="+mn-cs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3048000" y="0"/>
            <a:ext cx="3048000" cy="6858000"/>
          </a:xfrm>
          <a:prstGeom prst="rect">
            <a:avLst/>
          </a:prstGeom>
          <a:solidFill>
            <a:srgbClr val="009DE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Verdana" pitchFamily="-65" charset="0"/>
              <a:cs typeface="+mn-cs"/>
            </a:endParaRPr>
          </a:p>
        </p:txBody>
      </p:sp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117475" y="914400"/>
            <a:ext cx="8907463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0">
              <a:latin typeface="Verdana" pitchFamily="-65" charset="0"/>
              <a:cs typeface="+mn-cs"/>
            </a:endParaRPr>
          </a:p>
        </p:txBody>
      </p:sp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117475" y="117475"/>
            <a:ext cx="8907463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0">
              <a:latin typeface="Verdana" pitchFamily="-65" charset="0"/>
              <a:cs typeface="+mn-cs"/>
            </a:endParaRPr>
          </a:p>
        </p:txBody>
      </p:sp>
      <p:pic>
        <p:nvPicPr>
          <p:cNvPr id="9" name="Picture 29" descr="logo_payoff_titelslide1.gif                                    00137404Macintosh HD                   C4E31FC0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0575" y="412750"/>
            <a:ext cx="75326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0575" y="2446338"/>
            <a:ext cx="7558088" cy="6048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90575" y="3094038"/>
            <a:ext cx="7558088" cy="26670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431800"/>
            <a:ext cx="1889125" cy="539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575" y="431800"/>
            <a:ext cx="5516563" cy="539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75" y="1150938"/>
            <a:ext cx="370205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50938"/>
            <a:ext cx="3703638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A0BF3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Verdana" pitchFamily="-65" charset="0"/>
              <a:cs typeface="+mn-cs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096000" y="0"/>
            <a:ext cx="3048000" cy="6858000"/>
          </a:xfrm>
          <a:prstGeom prst="rect">
            <a:avLst/>
          </a:prstGeom>
          <a:solidFill>
            <a:srgbClr val="C4007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Verdana" pitchFamily="-65" charset="0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3048000" y="0"/>
            <a:ext cx="3048000" cy="6858000"/>
          </a:xfrm>
          <a:prstGeom prst="rect">
            <a:avLst/>
          </a:prstGeom>
          <a:solidFill>
            <a:srgbClr val="009DE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Verdana" pitchFamily="-65" charset="0"/>
              <a:cs typeface="+mn-cs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17475" y="117475"/>
            <a:ext cx="8907463" cy="6207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0" dirty="0">
              <a:latin typeface="Verdana" pitchFamily="-65" charset="0"/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17475" y="6324600"/>
            <a:ext cx="89074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0">
              <a:latin typeface="Verdana" pitchFamily="-65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431800"/>
            <a:ext cx="7558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150938"/>
            <a:ext cx="7558088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29" descr="logo_volgslide.gif                                             00137404Macintosh HD                   C4E31FC0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575" y="6400800"/>
            <a:ext cx="763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928813"/>
            <a:ext cx="184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nl-NL" baseline="0">
              <a:latin typeface="Verdana" pitchFamily="-65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2248D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42248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42248D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2248D"/>
          </a:solidFill>
          <a:latin typeface="+mn-lt"/>
          <a:ea typeface="ヒラギノ角ゴ Pro W3" pitchFamily="-65" charset="-128"/>
          <a:cs typeface="ヒラギノ角ゴ Pro W3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2248D"/>
          </a:solidFill>
          <a:latin typeface="+mn-lt"/>
          <a:ea typeface="ヒラギノ角ゴ Pro W3" pitchFamily="-65" charset="-128"/>
          <a:cs typeface="ヒラギノ角ゴ Pro W3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248D"/>
          </a:solidFill>
          <a:latin typeface="+mn-lt"/>
          <a:ea typeface="ヒラギノ角ゴ Pro W3" pitchFamily="-65" charset="-128"/>
          <a:cs typeface="ヒラギノ角ゴ Pro W3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2248D"/>
          </a:solidFill>
          <a:latin typeface="+mn-lt"/>
          <a:ea typeface="ヒラギノ角ゴ Pro W3" pitchFamily="-65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2248D"/>
          </a:solidFill>
          <a:latin typeface="+mn-lt"/>
          <a:ea typeface="ヒラギノ角ゴ Pro W3" pitchFamily="-65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2248D"/>
          </a:solidFill>
          <a:latin typeface="+mn-lt"/>
          <a:ea typeface="ヒラギノ角ゴ Pro W3" pitchFamily="-65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2248D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14.gi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29.png"/><Relationship Id="rId15" Type="http://schemas.openxmlformats.org/officeDocument/2006/relationships/image" Target="../media/image32.png"/><Relationship Id="rId10" Type="http://schemas.openxmlformats.org/officeDocument/2006/relationships/image" Target="../media/image18.png"/><Relationship Id="rId4" Type="http://schemas.openxmlformats.org/officeDocument/2006/relationships/image" Target="../media/image14.gif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4.gi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14.gif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4.gif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4.gif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90575" y="2000240"/>
            <a:ext cx="7558088" cy="604837"/>
          </a:xfrm>
        </p:spPr>
        <p:txBody>
          <a:bodyPr/>
          <a:lstStyle/>
          <a:p>
            <a:r>
              <a:rPr lang="nl-NL" sz="6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00126" y="2911464"/>
            <a:ext cx="75580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6600" b="1" kern="0" baseline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denk in blokken</a:t>
            </a:r>
            <a:endParaRPr kumimoji="0" lang="nl-NL" sz="6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85786" y="5610245"/>
            <a:ext cx="75580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Ton Stegeman</a:t>
            </a:r>
          </a:p>
        </p:txBody>
      </p:sp>
      <p:pic>
        <p:nvPicPr>
          <p:cNvPr id="1026" name="Picture 2" descr="D:\Icons\Icon set 4\bouwblokk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2438400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428604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Field level ‘security’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000108"/>
            <a:ext cx="88280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642910" y="1857364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Activateer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Site collection feature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" name="Picture 4" descr="D:\Icons\Icons set 1\user casual 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590857" cy="810403"/>
          </a:xfrm>
          <a:prstGeom prst="rect">
            <a:avLst/>
          </a:prstGeom>
          <a:noFill/>
        </p:spPr>
      </p:pic>
      <p:pic>
        <p:nvPicPr>
          <p:cNvPr id="6" name="Picture 5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909" y="2462199"/>
            <a:ext cx="557009" cy="395297"/>
          </a:xfrm>
          <a:prstGeom prst="rect">
            <a:avLst/>
          </a:prstGeom>
          <a:noFill/>
        </p:spPr>
      </p:pic>
      <p:cxnSp>
        <p:nvCxnSpPr>
          <p:cNvPr id="7" name="Shape 6"/>
          <p:cNvCxnSpPr>
            <a:stCxn id="6" idx="1"/>
          </p:cNvCxnSpPr>
          <p:nvPr/>
        </p:nvCxnSpPr>
        <p:spPr bwMode="auto">
          <a:xfrm rot="10800000">
            <a:off x="500035" y="1142984"/>
            <a:ext cx="728875" cy="1516864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642910" y="300037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Configureer display setting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9" name="Picture 2" descr="D:\Icons\Icons set 1\user business ma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143248"/>
            <a:ext cx="642942" cy="854150"/>
          </a:xfrm>
          <a:prstGeom prst="rect">
            <a:avLst/>
          </a:prstGeom>
          <a:noFill/>
        </p:spPr>
      </p:pic>
      <p:pic>
        <p:nvPicPr>
          <p:cNvPr id="10" name="Picture 18" descr="D:\Icons\Icons set 1\Docum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429000"/>
            <a:ext cx="285752" cy="612327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 bwMode="auto">
          <a:xfrm>
            <a:off x="642910" y="414338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3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Bewaar configuratie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13" name="Picture 18" descr="D:\Icons\Icons set 1\Docum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357694"/>
            <a:ext cx="285752" cy="612327"/>
          </a:xfrm>
          <a:prstGeom prst="rect">
            <a:avLst/>
          </a:prstGeom>
          <a:noFill/>
        </p:spPr>
      </p:pic>
      <p:pic>
        <p:nvPicPr>
          <p:cNvPr id="1026" name="Picture 2" descr="D:\Icons\Icon set 3\onebit_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643446"/>
            <a:ext cx="457200" cy="4572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 bwMode="auto">
          <a:xfrm>
            <a:off x="642910" y="528638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4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Configureer SharePoint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1027" name="Picture 3" descr="D:\Icons\Icon set 2\app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5786454"/>
            <a:ext cx="428644" cy="428644"/>
          </a:xfrm>
          <a:prstGeom prst="rect">
            <a:avLst/>
          </a:prstGeom>
          <a:noFill/>
        </p:spPr>
      </p:pic>
      <p:pic>
        <p:nvPicPr>
          <p:cNvPr id="17" name="Picture 18" descr="D:\Icons\Icons set 1\Docum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5500702"/>
            <a:ext cx="285752" cy="61232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14415" y="457200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aseline="0" dirty="0" smtClean="0">
                <a:solidFill>
                  <a:schemeClr val="tx1"/>
                </a:solidFill>
              </a:rPr>
              <a:t>property bag van de site</a:t>
            </a:r>
          </a:p>
          <a:p>
            <a:endParaRPr lang="nl-NL" sz="1100" baseline="0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5731393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aseline="0" dirty="0" smtClean="0">
                <a:solidFill>
                  <a:schemeClr val="tx1"/>
                </a:solidFill>
              </a:rPr>
              <a:t>Template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name van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ListForm webpart</a:t>
            </a:r>
          </a:p>
          <a:p>
            <a:endParaRPr lang="nl-NL" sz="1100" baseline="0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29388" y="200024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5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Alternatief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9388" y="2275967"/>
            <a:ext cx="1500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DefaultTemplate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Farm niveau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Niet supported</a:t>
            </a:r>
          </a:p>
        </p:txBody>
      </p:sp>
      <p:pic>
        <p:nvPicPr>
          <p:cNvPr id="22" name="Picture 2" descr="D:\Icons\Icon set 3\onebit_3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2471734"/>
            <a:ext cx="457200" cy="457200"/>
          </a:xfrm>
          <a:prstGeom prst="rect">
            <a:avLst/>
          </a:prstGeom>
          <a:noFill/>
        </p:spPr>
      </p:pic>
      <p:pic>
        <p:nvPicPr>
          <p:cNvPr id="23" name="Picture 3" descr="D:\Icons\Icons set 1\Bel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5000636"/>
            <a:ext cx="569916" cy="569916"/>
          </a:xfrm>
          <a:prstGeom prst="rect">
            <a:avLst/>
          </a:prstGeom>
          <a:noFill/>
        </p:spPr>
      </p:pic>
      <p:pic>
        <p:nvPicPr>
          <p:cNvPr id="24" name="Picture 5" descr="D:\Icons\Icons set 1\button_cance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2571744"/>
            <a:ext cx="357190" cy="357190"/>
          </a:xfrm>
          <a:prstGeom prst="rect">
            <a:avLst/>
          </a:prstGeom>
          <a:noFill/>
        </p:spPr>
      </p:pic>
      <p:sp>
        <p:nvSpPr>
          <p:cNvPr id="25" name="Rounded Rectangle 24"/>
          <p:cNvSpPr/>
          <p:nvPr/>
        </p:nvSpPr>
        <p:spPr bwMode="auto">
          <a:xfrm>
            <a:off x="6429388" y="314324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6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Alternatief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29388" y="3418975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Contenttype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TemplateName</a:t>
            </a:r>
          </a:p>
        </p:txBody>
      </p:sp>
      <p:pic>
        <p:nvPicPr>
          <p:cNvPr id="27" name="Picture 2" descr="D:\Icons\Icon set 3\onebit_3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3614742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6" grpId="0" animBg="1"/>
      <p:bldP spid="18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14348" y="428604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Wiki navigatie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785786" y="1276320"/>
            <a:ext cx="7558088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Wiki gebruikt als eenvoudig CMS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Kan er een “automatische navigatie” in de wiki?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Kan ‘Recent changes’ weg?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Introductie “Page Sets”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Lookup op wiki pages library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Eenvoudig nieuwe Page Set maken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975630" cy="49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6143636" y="121442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Activateer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site feature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" name="Picture 4" descr="D:\Icons\Icons set 1\user casual 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357298"/>
            <a:ext cx="590857" cy="810403"/>
          </a:xfrm>
          <a:prstGeom prst="rect">
            <a:avLst/>
          </a:prstGeom>
          <a:noFill/>
        </p:spPr>
      </p:pic>
      <p:pic>
        <p:nvPicPr>
          <p:cNvPr id="6" name="Picture 5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14488"/>
            <a:ext cx="557009" cy="395297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rot="16200000" flipV="1">
            <a:off x="7470078" y="1102426"/>
            <a:ext cx="285752" cy="2239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624530" y="242886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Provision &amp; Registreer control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9" name="Picture 5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35" y="2928934"/>
            <a:ext cx="557009" cy="395297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1918" y="3643314"/>
            <a:ext cx="1447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 bwMode="auto">
          <a:xfrm rot="16200000" flipH="1">
            <a:off x="7033001" y="3551586"/>
            <a:ext cx="819149" cy="3644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715008" y="2857496"/>
            <a:ext cx="1043013" cy="612326"/>
            <a:chOff x="5643570" y="4357694"/>
            <a:chExt cx="1043013" cy="612326"/>
          </a:xfrm>
        </p:grpSpPr>
        <p:pic>
          <p:nvPicPr>
            <p:cNvPr id="13" name="Picture 8" descr="D:\Icons\Icons set 1\Template document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43570" y="4357694"/>
              <a:ext cx="285752" cy="612326"/>
            </a:xfrm>
            <a:prstGeom prst="rect">
              <a:avLst/>
            </a:prstGeom>
            <a:noFill/>
          </p:spPr>
        </p:pic>
        <p:pic>
          <p:nvPicPr>
            <p:cNvPr id="14" name="Picture 9" descr="D:\Icons\Icon set 2\navigate_48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6512" y="4429132"/>
              <a:ext cx="400071" cy="400071"/>
            </a:xfrm>
            <a:prstGeom prst="rect">
              <a:avLst/>
            </a:prstGeom>
            <a:noFill/>
          </p:spPr>
        </p:pic>
        <p:pic>
          <p:nvPicPr>
            <p:cNvPr id="15" name="Picture 10" descr="D:\Icons\Icon set 2\arrow_left_green_48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86446" y="4572008"/>
              <a:ext cx="609600" cy="279398"/>
            </a:xfrm>
            <a:prstGeom prst="rect">
              <a:avLst/>
            </a:prstGeom>
            <a:noFill/>
          </p:spPr>
        </p:pic>
      </p:grpSp>
      <p:sp>
        <p:nvSpPr>
          <p:cNvPr id="16" name="Rounded Rectangle 15"/>
          <p:cNvSpPr/>
          <p:nvPr/>
        </p:nvSpPr>
        <p:spPr bwMode="auto">
          <a:xfrm>
            <a:off x="5033970" y="3643314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3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Vervang controls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17" name="Picture 11" descr="D:\Icons\Icon set 2\navigate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00504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2" descr="D:\Icons\Icons set 1\Binary Cod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4214818"/>
            <a:ext cx="214314" cy="459243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 bwMode="auto">
          <a:xfrm>
            <a:off x="5033970" y="478632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3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Registreer JQuery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20" name="Picture 11" descr="D:\Icons\Icon set 2\navigate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1292" y="5165744"/>
            <a:ext cx="609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05408" y="4000504"/>
            <a:ext cx="1366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Recent changes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+ Wiki navigatie</a:t>
            </a:r>
          </a:p>
        </p:txBody>
      </p:sp>
      <p:pic>
        <p:nvPicPr>
          <p:cNvPr id="22" name="Picture 11" descr="D:\Icons\Icon set 2\navigate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6846" y="4357694"/>
            <a:ext cx="323848" cy="323848"/>
          </a:xfrm>
          <a:prstGeom prst="rect">
            <a:avLst/>
          </a:prstGeom>
          <a:noFill/>
        </p:spPr>
      </p:pic>
      <p:pic>
        <p:nvPicPr>
          <p:cNvPr id="23" name="Picture 13" descr="D:\Icons\Icon set 2\app_4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19854" y="5451496"/>
            <a:ext cx="334958" cy="334958"/>
          </a:xfrm>
          <a:prstGeom prst="rect">
            <a:avLst/>
          </a:prstGeom>
          <a:noFill/>
        </p:spPr>
      </p:pic>
      <p:pic>
        <p:nvPicPr>
          <p:cNvPr id="24" name="Picture 14" descr="D:\Icons\Icon set 2\spanner_4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1160" y="5214950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3" y="4786322"/>
            <a:ext cx="1376360" cy="12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>
            <a:endCxn id="25" idx="3"/>
          </p:cNvCxnSpPr>
          <p:nvPr/>
        </p:nvCxnSpPr>
        <p:spPr bwMode="auto">
          <a:xfrm rot="10800000">
            <a:off x="4448164" y="5393540"/>
            <a:ext cx="1195407" cy="1071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714348" y="385762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4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Verwijs AspMenu naar providerID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28" name="Picture 11" descr="D:\Icons\Icon set 2\navigate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990" y="4214818"/>
            <a:ext cx="609600" cy="609600"/>
          </a:xfrm>
          <a:prstGeom prst="rect">
            <a:avLst/>
          </a:prstGeom>
          <a:noFill/>
        </p:spPr>
      </p:pic>
      <p:pic>
        <p:nvPicPr>
          <p:cNvPr id="29" name="Picture 13" descr="D:\Icons\Icon set 2\app_4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64552" y="4500570"/>
            <a:ext cx="334958" cy="334958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 bwMode="auto">
          <a:xfrm>
            <a:off x="714348" y="5000636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4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Configureer ‘All Pages’ link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31" name="Picture 11" descr="D:\Icons\Icon set 2\navigate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327211"/>
            <a:ext cx="609600" cy="609600"/>
          </a:xfrm>
          <a:prstGeom prst="rect">
            <a:avLst/>
          </a:prstGeom>
          <a:noFill/>
        </p:spPr>
      </p:pic>
      <p:pic>
        <p:nvPicPr>
          <p:cNvPr id="32" name="Picture 12" descr="D:\Icons\Icons set 1\Binary Cod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5541525"/>
            <a:ext cx="214314" cy="459243"/>
          </a:xfrm>
          <a:prstGeom prst="rect">
            <a:avLst/>
          </a:prstGeom>
          <a:noFill/>
        </p:spPr>
      </p:pic>
      <p:pic>
        <p:nvPicPr>
          <p:cNvPr id="33" name="Picture 16" descr="D:\Icons\Icon set 3\onebit_38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1538" y="5500702"/>
            <a:ext cx="457200" cy="457200"/>
          </a:xfrm>
          <a:prstGeom prst="rect">
            <a:avLst/>
          </a:prstGeom>
          <a:noFill/>
        </p:spPr>
      </p:pic>
      <p:cxnSp>
        <p:nvCxnSpPr>
          <p:cNvPr id="34" name="Shape 33"/>
          <p:cNvCxnSpPr>
            <a:stCxn id="33" idx="1"/>
          </p:cNvCxnSpPr>
          <p:nvPr/>
        </p:nvCxnSpPr>
        <p:spPr bwMode="auto">
          <a:xfrm rot="10800000">
            <a:off x="642910" y="3643314"/>
            <a:ext cx="428628" cy="208598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 bwMode="auto">
          <a:xfrm>
            <a:off x="2143108" y="228599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5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Registreer provider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 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 smtClean="0">
                <a:solidFill>
                  <a:schemeClr val="tx1"/>
                </a:solidFill>
                <a:latin typeface="Verdana" pitchFamily="-65" charset="0"/>
              </a:rPr>
              <a:t>   </a:t>
            </a:r>
            <a:r>
              <a:rPr kumimoji="0" lang="nl-NL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web.config</a:t>
            </a:r>
            <a:endParaRPr kumimoji="0" lang="nl-NL" sz="1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6200000" flipV="1">
            <a:off x="586159" y="3628632"/>
            <a:ext cx="1143008" cy="3151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4" descr="D:\Icons\Icons set 1\user casual 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590857" cy="810403"/>
          </a:xfrm>
          <a:prstGeom prst="rect">
            <a:avLst/>
          </a:prstGeom>
          <a:noFill/>
        </p:spPr>
      </p:pic>
      <p:pic>
        <p:nvPicPr>
          <p:cNvPr id="39" name="Picture 18" descr="D:\Icons\Icons set 1\Documen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8462" y="2786058"/>
            <a:ext cx="230398" cy="493711"/>
          </a:xfrm>
          <a:prstGeom prst="rect">
            <a:avLst/>
          </a:prstGeom>
          <a:noFill/>
        </p:spPr>
      </p:pic>
      <p:pic>
        <p:nvPicPr>
          <p:cNvPr id="3074" name="Picture 2" descr="D:\Icons\Icons set 1\Connector plu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8662" y="4286256"/>
            <a:ext cx="723402" cy="557182"/>
          </a:xfrm>
          <a:prstGeom prst="rect">
            <a:avLst/>
          </a:prstGeom>
          <a:noFill/>
        </p:spPr>
      </p:pic>
      <p:pic>
        <p:nvPicPr>
          <p:cNvPr id="3075" name="Picture 3" descr="D:\Icons\Icons set 1\Bell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29190" y="3500438"/>
            <a:ext cx="569916" cy="569916"/>
          </a:xfrm>
          <a:prstGeom prst="rect">
            <a:avLst/>
          </a:prstGeom>
          <a:noFill/>
        </p:spPr>
      </p:pic>
      <p:pic>
        <p:nvPicPr>
          <p:cNvPr id="43" name="Picture 3" descr="D:\Icons\Icons set 1\Bell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7752" y="4572008"/>
            <a:ext cx="569916" cy="569916"/>
          </a:xfrm>
          <a:prstGeom prst="rect">
            <a:avLst/>
          </a:prstGeom>
          <a:noFill/>
        </p:spPr>
      </p:pic>
      <p:pic>
        <p:nvPicPr>
          <p:cNvPr id="44" name="Picture 43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00372"/>
            <a:ext cx="357190" cy="25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19" grpId="0" animBg="1"/>
      <p:bldP spid="21" grpId="0"/>
      <p:bldP spid="27" grpId="0" animBg="1"/>
      <p:bldP spid="30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14348" y="428604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Eenvoudiger gebruikersbeheer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785786" y="1276320"/>
            <a:ext cx="7558088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‘Beheerders’ voegen alleen mensen aan groepen toe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Overzichtspagina i.p.v. Quick Launch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800" kern="0" baseline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Site Users webpart</a:t>
            </a: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800" kern="0" baseline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Rechten ‘pyramide’</a:t>
            </a: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Icons\Icons set 1\Docu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102425"/>
            <a:ext cx="785818" cy="1683897"/>
          </a:xfrm>
          <a:prstGeom prst="rect">
            <a:avLst/>
          </a:prstGeom>
          <a:noFill/>
        </p:spPr>
      </p:pic>
      <p:pic>
        <p:nvPicPr>
          <p:cNvPr id="1026" name="Picture 2" descr="D:\Icons\Icons set 1\Server Direct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42918"/>
            <a:ext cx="1428760" cy="1604564"/>
          </a:xfrm>
          <a:prstGeom prst="rect">
            <a:avLst/>
          </a:prstGeom>
          <a:noFill/>
        </p:spPr>
      </p:pic>
      <p:pic>
        <p:nvPicPr>
          <p:cNvPr id="1027" name="Picture 3" descr="D:\Icons\Icons set 1\services icons cub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928670"/>
            <a:ext cx="1403325" cy="1403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1285860"/>
            <a:ext cx="2600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baseline="0" dirty="0" smtClean="0">
                <a:solidFill>
                  <a:schemeClr val="tx1"/>
                </a:solidFill>
              </a:rPr>
              <a:t>Site Collection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Algemene groepen</a:t>
            </a:r>
          </a:p>
        </p:txBody>
      </p:sp>
      <p:pic>
        <p:nvPicPr>
          <p:cNvPr id="1028" name="Picture 4" descr="D:\Icons\Icons set 1\services icon cub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786058"/>
            <a:ext cx="835059" cy="9588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2786058"/>
            <a:ext cx="36423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baseline="0" dirty="0" smtClean="0">
                <a:solidFill>
                  <a:schemeClr val="tx1"/>
                </a:solidFill>
              </a:rPr>
              <a:t>Projecten Site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Sub set algemene groepen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Bijv:	Project managers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	Project leden</a:t>
            </a:r>
          </a:p>
          <a:p>
            <a:r>
              <a:rPr lang="en-US" sz="2000" baseline="0" dirty="0" smtClean="0">
                <a:solidFill>
                  <a:schemeClr val="tx1"/>
                </a:solidFill>
              </a:rPr>
              <a:t>	Project </a:t>
            </a:r>
            <a:r>
              <a:rPr lang="en-US" sz="2000" baseline="0" dirty="0" err="1" smtClean="0">
                <a:solidFill>
                  <a:schemeClr val="tx1"/>
                </a:solidFill>
              </a:rPr>
              <a:t>lezers</a:t>
            </a:r>
            <a:endParaRPr lang="nl-NL" sz="2000" baseline="0" dirty="0" smtClean="0">
              <a:solidFill>
                <a:schemeClr val="tx1"/>
              </a:solidFill>
            </a:endParaRPr>
          </a:p>
        </p:txBody>
      </p:sp>
      <p:pic>
        <p:nvPicPr>
          <p:cNvPr id="7" name="Picture 4" descr="D:\Icons\Icons set 1\services icon cub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857760"/>
            <a:ext cx="835059" cy="9588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4572008"/>
            <a:ext cx="542808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baseline="0" dirty="0" smtClean="0">
                <a:solidFill>
                  <a:schemeClr val="tx1"/>
                </a:solidFill>
              </a:rPr>
              <a:t>Project Workspace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Specifieke groepen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Owners algemene groepen</a:t>
            </a:r>
          </a:p>
          <a:p>
            <a:r>
              <a:rPr lang="nl-NL" sz="2000" baseline="0" dirty="0" smtClean="0">
                <a:solidFill>
                  <a:schemeClr val="tx1"/>
                </a:solidFill>
              </a:rPr>
              <a:t>Bijv.	</a:t>
            </a:r>
            <a:r>
              <a:rPr lang="nl-NL" sz="1800" baseline="0" dirty="0" smtClean="0">
                <a:solidFill>
                  <a:schemeClr val="tx1"/>
                </a:solidFill>
              </a:rPr>
              <a:t>DIWUG Presentatie Project Managers</a:t>
            </a:r>
          </a:p>
          <a:p>
            <a:r>
              <a:rPr lang="nl-NL" sz="1800" baseline="0" dirty="0" smtClean="0">
                <a:solidFill>
                  <a:schemeClr val="tx1"/>
                </a:solidFill>
              </a:rPr>
              <a:t>	DIWUG Presentatie Project Leden</a:t>
            </a:r>
          </a:p>
          <a:p>
            <a:r>
              <a:rPr lang="en-US" sz="1800" baseline="0" dirty="0" smtClean="0">
                <a:solidFill>
                  <a:schemeClr val="tx1"/>
                </a:solidFill>
              </a:rPr>
              <a:t>	</a:t>
            </a:r>
            <a:r>
              <a:rPr lang="nl-NL" sz="1800" baseline="0" dirty="0" smtClean="0">
                <a:solidFill>
                  <a:schemeClr val="tx1"/>
                </a:solidFill>
              </a:rPr>
              <a:t>DIWUG Presentatie Project Lezers</a:t>
            </a:r>
          </a:p>
        </p:txBody>
      </p:sp>
      <p:cxnSp>
        <p:nvCxnSpPr>
          <p:cNvPr id="9" name="Shape 8"/>
          <p:cNvCxnSpPr>
            <a:stCxn id="1027" idx="2"/>
            <a:endCxn id="1028" idx="1"/>
          </p:cNvCxnSpPr>
          <p:nvPr/>
        </p:nvCxnSpPr>
        <p:spPr bwMode="auto">
          <a:xfrm rot="16200000" flipH="1">
            <a:off x="919910" y="2613781"/>
            <a:ext cx="933481" cy="36990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1028" idx="2"/>
            <a:endCxn id="7" idx="1"/>
          </p:cNvCxnSpPr>
          <p:nvPr/>
        </p:nvCxnSpPr>
        <p:spPr bwMode="auto">
          <a:xfrm rot="16200000" flipH="1">
            <a:off x="1377136" y="4356892"/>
            <a:ext cx="1592284" cy="36828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00958" y="121442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aseline="0" dirty="0" smtClean="0">
                <a:solidFill>
                  <a:schemeClr val="tx1"/>
                </a:solidFill>
              </a:rPr>
              <a:t>AD</a:t>
            </a:r>
          </a:p>
        </p:txBody>
      </p:sp>
      <p:pic>
        <p:nvPicPr>
          <p:cNvPr id="1029" name="Picture 5" descr="D:\Icons\Icon set 2\users_two_add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837005"/>
            <a:ext cx="6096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738158" y="3673929"/>
            <a:ext cx="1112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aseline="0" dirty="0" smtClean="0">
                <a:solidFill>
                  <a:schemeClr val="tx1"/>
                </a:solidFill>
              </a:rPr>
              <a:t>People </a:t>
            </a:r>
          </a:p>
          <a:p>
            <a:pPr algn="ctr"/>
            <a:r>
              <a:rPr lang="nl-NL" sz="2000" baseline="0" dirty="0" smtClean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nl-NL" sz="2000" baseline="0" dirty="0" smtClean="0">
                <a:solidFill>
                  <a:schemeClr val="tx1"/>
                </a:solidFill>
              </a:rPr>
              <a:t>Groups</a:t>
            </a:r>
          </a:p>
        </p:txBody>
      </p:sp>
      <p:cxnSp>
        <p:nvCxnSpPr>
          <p:cNvPr id="20" name="Shape 19"/>
          <p:cNvCxnSpPr>
            <a:endCxn id="1029" idx="2"/>
          </p:cNvCxnSpPr>
          <p:nvPr/>
        </p:nvCxnSpPr>
        <p:spPr bwMode="auto">
          <a:xfrm flipV="1">
            <a:off x="6000760" y="4446605"/>
            <a:ext cx="1376370" cy="33971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1030" idx="0"/>
            <a:endCxn id="1026" idx="2"/>
          </p:cNvCxnSpPr>
          <p:nvPr/>
        </p:nvCxnSpPr>
        <p:spPr bwMode="auto">
          <a:xfrm rot="5400000" flipH="1" flipV="1">
            <a:off x="7162784" y="2478500"/>
            <a:ext cx="854943" cy="39290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itle 3"/>
          <p:cNvSpPr txBox="1">
            <a:spLocks/>
          </p:cNvSpPr>
          <p:nvPr/>
        </p:nvSpPr>
        <p:spPr>
          <a:xfrm>
            <a:off x="500034" y="285728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Eenvoudiger gebruikersbeheer</a:t>
            </a:r>
          </a:p>
        </p:txBody>
      </p:sp>
      <p:pic>
        <p:nvPicPr>
          <p:cNvPr id="4098" name="Picture 2" descr="D:\Icons\Icon set 2\lock_open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38" y="164305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23838"/>
            <a:ext cx="881856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6786578" y="1071547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Activateer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site feature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" name="Picture 4" descr="D:\Icons\Icons set 1\user casual 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214423"/>
            <a:ext cx="590857" cy="810403"/>
          </a:xfrm>
          <a:prstGeom prst="rect">
            <a:avLst/>
          </a:prstGeom>
          <a:noFill/>
        </p:spPr>
      </p:pic>
      <p:pic>
        <p:nvPicPr>
          <p:cNvPr id="6" name="Picture 5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571613"/>
            <a:ext cx="557009" cy="395297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rot="16200000" flipV="1">
            <a:off x="8113020" y="959551"/>
            <a:ext cx="285752" cy="2239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624530" y="242886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Provision &amp; 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Registreer control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9" name="Picture 5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35" y="2928934"/>
            <a:ext cx="557009" cy="395297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5715008" y="2857496"/>
            <a:ext cx="1043013" cy="612326"/>
            <a:chOff x="5643570" y="4357694"/>
            <a:chExt cx="1043013" cy="612326"/>
          </a:xfrm>
        </p:grpSpPr>
        <p:pic>
          <p:nvPicPr>
            <p:cNvPr id="13" name="Picture 8" descr="D:\Icons\Icons set 1\Template document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0" y="4357694"/>
              <a:ext cx="285752" cy="612326"/>
            </a:xfrm>
            <a:prstGeom prst="rect">
              <a:avLst/>
            </a:prstGeom>
            <a:noFill/>
          </p:spPr>
        </p:pic>
        <p:pic>
          <p:nvPicPr>
            <p:cNvPr id="14" name="Picture 9" descr="D:\Icons\Icon set 2\navigate_48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6512" y="4429132"/>
              <a:ext cx="400071" cy="400071"/>
            </a:xfrm>
            <a:prstGeom prst="rect">
              <a:avLst/>
            </a:prstGeom>
            <a:noFill/>
          </p:spPr>
        </p:pic>
        <p:pic>
          <p:nvPicPr>
            <p:cNvPr id="15" name="Picture 10" descr="D:\Icons\Icon set 2\arrow_left_green_48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86446" y="4572008"/>
              <a:ext cx="609600" cy="279398"/>
            </a:xfrm>
            <a:prstGeom prst="rect">
              <a:avLst/>
            </a:prstGeom>
            <a:noFill/>
          </p:spPr>
        </p:pic>
      </p:grpSp>
      <p:sp>
        <p:nvSpPr>
          <p:cNvPr id="19" name="Rounded Rectangle 18"/>
          <p:cNvSpPr/>
          <p:nvPr/>
        </p:nvSpPr>
        <p:spPr bwMode="auto">
          <a:xfrm>
            <a:off x="5033970" y="378619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3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Registreer JQuery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20" name="Picture 11" descr="D:\Icons\Icon set 2\navigate_4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1292" y="4165612"/>
            <a:ext cx="609600" cy="609600"/>
          </a:xfrm>
          <a:prstGeom prst="rect">
            <a:avLst/>
          </a:prstGeom>
          <a:noFill/>
        </p:spPr>
      </p:pic>
      <p:pic>
        <p:nvPicPr>
          <p:cNvPr id="23" name="Picture 13" descr="D:\Icons\Icon set 2\app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9854" y="4500570"/>
            <a:ext cx="334958" cy="334958"/>
          </a:xfrm>
          <a:prstGeom prst="rect">
            <a:avLst/>
          </a:prstGeom>
          <a:noFill/>
        </p:spPr>
      </p:pic>
      <p:pic>
        <p:nvPicPr>
          <p:cNvPr id="24" name="Picture 14" descr="D:\Icons\Icon set 2\spanner_4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1160" y="4214818"/>
            <a:ext cx="609600" cy="609600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 bwMode="auto">
          <a:xfrm>
            <a:off x="1928794" y="378619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4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Configureer ‘Add Users’ links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33" name="Picture 16" descr="D:\Icons\Icon set 3\onebit_3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2214546" y="4286256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3929066"/>
            <a:ext cx="1409703" cy="18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 bwMode="auto">
          <a:xfrm rot="16200000" flipH="1">
            <a:off x="7033001" y="3551586"/>
            <a:ext cx="819149" cy="3644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5" name="Picture 14" descr="D:\Icons\Icon set 2\spanner_4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143380"/>
            <a:ext cx="609600" cy="6096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5000636"/>
            <a:ext cx="2566995" cy="175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>
            <a:stCxn id="45" idx="2"/>
          </p:cNvCxnSpPr>
          <p:nvPr/>
        </p:nvCxnSpPr>
        <p:spPr bwMode="auto">
          <a:xfrm rot="16200000" flipH="1">
            <a:off x="3207530" y="5064928"/>
            <a:ext cx="890600" cy="2667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2"/>
          </p:cNvCxnSpPr>
          <p:nvPr/>
        </p:nvCxnSpPr>
        <p:spPr bwMode="auto">
          <a:xfrm rot="16200000" flipH="1">
            <a:off x="3457564" y="4814894"/>
            <a:ext cx="1104912" cy="9810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 bwMode="auto">
          <a:xfrm>
            <a:off x="428596" y="5429264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5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User management pagina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2" name="Picture 5" descr="D:\Icons\Icon set 2\users_two_add_48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480" y="5643578"/>
            <a:ext cx="609600" cy="609600"/>
          </a:xfrm>
          <a:prstGeom prst="rect">
            <a:avLst/>
          </a:prstGeom>
          <a:noFill/>
        </p:spPr>
      </p:pic>
      <p:sp>
        <p:nvSpPr>
          <p:cNvPr id="53" name="Rounded Rectangle 52"/>
          <p:cNvSpPr/>
          <p:nvPr/>
        </p:nvSpPr>
        <p:spPr bwMode="auto">
          <a:xfrm>
            <a:off x="7000892" y="5572140"/>
            <a:ext cx="2000264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+ Maak pagina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1100" baseline="0" dirty="0" smtClean="0">
                <a:solidFill>
                  <a:schemeClr val="tx1"/>
                </a:solidFill>
                <a:latin typeface="Verdana" pitchFamily="-65" charset="0"/>
              </a:rPr>
              <a:t>+ Voeg webparts toe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+ Configureer webparts</a:t>
            </a:r>
          </a:p>
        </p:txBody>
      </p:sp>
      <p:cxnSp>
        <p:nvCxnSpPr>
          <p:cNvPr id="54" name="Shape 53"/>
          <p:cNvCxnSpPr>
            <a:stCxn id="51" idx="0"/>
          </p:cNvCxnSpPr>
          <p:nvPr/>
        </p:nvCxnSpPr>
        <p:spPr bwMode="auto">
          <a:xfrm rot="5400000" flipH="1" flipV="1">
            <a:off x="678629" y="2821777"/>
            <a:ext cx="3357586" cy="1857388"/>
          </a:xfrm>
          <a:prstGeom prst="bentConnector3">
            <a:avLst>
              <a:gd name="adj1" fmla="val 10013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  <p:bldP spid="30" grpId="0" animBg="1"/>
      <p:bldP spid="51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428604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Nieuws site met RSS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785786" y="1276320"/>
            <a:ext cx="7558088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Standaard RSS Viewer webpart slechts 1 feed?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Feeds verzamelen in een lijst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800" kern="0" baseline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Feeds categoriseren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653276"/>
            <a:ext cx="8858312" cy="40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6786578" y="57148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Configureer nieuws site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" name="Picture 4" descr="D:\Icons\Icons set 1\user casual 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714356"/>
            <a:ext cx="590857" cy="810403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4500562" y="514351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Provision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cxnSp>
        <p:nvCxnSpPr>
          <p:cNvPr id="26" name="Straight Arrow Connector 25"/>
          <p:cNvCxnSpPr>
            <a:stCxn id="35" idx="0"/>
          </p:cNvCxnSpPr>
          <p:nvPr/>
        </p:nvCxnSpPr>
        <p:spPr bwMode="auto">
          <a:xfrm rot="5400000" flipH="1" flipV="1">
            <a:off x="5105740" y="4105809"/>
            <a:ext cx="2357647" cy="4325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0"/>
          </p:cNvCxnSpPr>
          <p:nvPr/>
        </p:nvCxnSpPr>
        <p:spPr bwMode="auto">
          <a:xfrm rot="5400000" flipH="1" flipV="1">
            <a:off x="5820120" y="4534437"/>
            <a:ext cx="1214639" cy="7182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7158" y="357166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nl-NL" sz="2800" b="1" kern="0" baseline="0" dirty="0" smtClean="0">
                <a:solidFill>
                  <a:schemeClr val="tx1"/>
                </a:solidFill>
              </a:rPr>
              <a:t>Nieuws site met RSS</a:t>
            </a:r>
          </a:p>
        </p:txBody>
      </p:sp>
      <p:pic>
        <p:nvPicPr>
          <p:cNvPr id="2052" name="Picture 4" descr="D:\Icons\Icons set 1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00107"/>
            <a:ext cx="428628" cy="632262"/>
          </a:xfrm>
          <a:prstGeom prst="rect">
            <a:avLst/>
          </a:prstGeom>
          <a:noFill/>
        </p:spPr>
      </p:pic>
      <p:pic>
        <p:nvPicPr>
          <p:cNvPr id="2051" name="Picture 3" descr="D:\Icons\Icons set 1\Generic Appli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572396" y="1000107"/>
            <a:ext cx="379972" cy="558783"/>
          </a:xfrm>
          <a:prstGeom prst="rect">
            <a:avLst/>
          </a:prstGeom>
          <a:noFill/>
        </p:spPr>
      </p:pic>
      <p:pic>
        <p:nvPicPr>
          <p:cNvPr id="34" name="Picture 10" descr="D:\Icons\Icon set 2\arrow_left_green_4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220775"/>
            <a:ext cx="609600" cy="279398"/>
          </a:xfrm>
          <a:prstGeom prst="rect">
            <a:avLst/>
          </a:prstGeom>
          <a:noFill/>
        </p:spPr>
      </p:pic>
      <p:pic>
        <p:nvPicPr>
          <p:cNvPr id="35" name="Picture 3" descr="D:\Icons\Icons set 1\Generic Appli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878314" y="5500895"/>
            <a:ext cx="379972" cy="558783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4500562" y="5374203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aseline="0" dirty="0" smtClean="0">
                <a:solidFill>
                  <a:schemeClr val="tx1"/>
                </a:solidFill>
              </a:rPr>
              <a:t>Maak site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Feeds lijst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Page Layout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Pagina / webparts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5143512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35" idx="2"/>
          </p:cNvCxnSpPr>
          <p:nvPr/>
        </p:nvCxnSpPr>
        <p:spPr bwMode="auto">
          <a:xfrm rot="5400000" flipH="1" flipV="1">
            <a:off x="6576581" y="5492489"/>
            <a:ext cx="58908" cy="10754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5" idx="0"/>
          </p:cNvCxnSpPr>
          <p:nvPr/>
        </p:nvCxnSpPr>
        <p:spPr bwMode="auto">
          <a:xfrm rot="16200000" flipV="1">
            <a:off x="4784269" y="4216864"/>
            <a:ext cx="1143201" cy="1424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428604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baseline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Samenvatting</a:t>
            </a:r>
            <a:endParaRPr kumimoji="0" lang="nl-NL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04716" y="1571612"/>
            <a:ext cx="2214578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Activatie</a:t>
            </a:r>
            <a:endParaRPr kumimoji="0" lang="nl-NL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9" name="Picture 3" descr="D:\Icons\Icons set 1\Generic Applic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47592" y="2357430"/>
            <a:ext cx="142876" cy="210111"/>
          </a:xfrm>
          <a:prstGeom prst="rect">
            <a:avLst/>
          </a:prstGeom>
          <a:noFill/>
        </p:spPr>
      </p:pic>
      <p:pic>
        <p:nvPicPr>
          <p:cNvPr id="10" name="Picture 3" descr="D:\Icons\Icon set 2\paper_content_pencil_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7592" y="1857364"/>
            <a:ext cx="231782" cy="231782"/>
          </a:xfrm>
          <a:prstGeom prst="rect">
            <a:avLst/>
          </a:prstGeom>
          <a:noFill/>
        </p:spPr>
      </p:pic>
      <p:pic>
        <p:nvPicPr>
          <p:cNvPr id="11" name="Picture 10" descr="D:\Diwug\GenericFeat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7592" y="2143116"/>
            <a:ext cx="227303" cy="1613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6700" y="1889733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Handmatig (script)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8090" y="2131351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Feature activatie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5352" y="2369941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Windows Tool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85786" y="1571612"/>
            <a:ext cx="2214578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Installatie</a:t>
            </a:r>
            <a:endParaRPr kumimoji="0" lang="nl-NL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17" name="Picture 3" descr="D:\Icons\Icon set 2\paper_content_pencil_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231782" cy="23178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57770" y="1889733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Handmatig (script)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9160" y="2131351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Solution package</a:t>
            </a:r>
          </a:p>
        </p:txBody>
      </p:sp>
      <p:pic>
        <p:nvPicPr>
          <p:cNvPr id="22" name="Picture 5" descr="D:\Icons\Icon set 2\floppy_disk_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094564"/>
            <a:ext cx="214314" cy="214314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 bwMode="auto">
          <a:xfrm>
            <a:off x="6000760" y="1571612"/>
            <a:ext cx="2428892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SharePoint interactie</a:t>
            </a:r>
            <a:endParaRPr kumimoji="0" lang="nl-NL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8928" y="1881640"/>
            <a:ext cx="204072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JQuery / javascript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4134" y="2131351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Delegate controls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1396" y="2369941"/>
            <a:ext cx="1806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HttpModule</a:t>
            </a:r>
          </a:p>
        </p:txBody>
      </p:sp>
      <p:pic>
        <p:nvPicPr>
          <p:cNvPr id="30" name="Picture 4" descr="D:\Icons\Icons set 1\Message Bus network connect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344274"/>
            <a:ext cx="357190" cy="193657"/>
          </a:xfrm>
          <a:prstGeom prst="rect">
            <a:avLst/>
          </a:prstGeom>
          <a:noFill/>
        </p:spPr>
      </p:pic>
      <p:pic>
        <p:nvPicPr>
          <p:cNvPr id="31" name="Picture 11" descr="D:\Icons\Icon set 2\navigate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2188" y="2095954"/>
            <a:ext cx="214314" cy="214314"/>
          </a:xfrm>
          <a:prstGeom prst="rect">
            <a:avLst/>
          </a:prstGeom>
          <a:noFill/>
        </p:spPr>
      </p:pic>
      <p:pic>
        <p:nvPicPr>
          <p:cNvPr id="32" name="Picture 14" descr="D:\Icons\Icon set 2\spanner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1728" y="1842570"/>
            <a:ext cx="252410" cy="252410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 bwMode="auto">
          <a:xfrm>
            <a:off x="2660224" y="3355260"/>
            <a:ext cx="3643338" cy="3000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Tips</a:t>
            </a:r>
            <a:endParaRPr kumimoji="0" lang="nl-NL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8034" y="3747121"/>
            <a:ext cx="341423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Eenvoud</a:t>
            </a:r>
            <a:r>
              <a:rPr lang="en-US" sz="2000" dirty="0" smtClean="0">
                <a:solidFill>
                  <a:schemeClr val="tx1"/>
                </a:solidFill>
                <a:latin typeface="Verdana" pitchFamily="-65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gebruiker</a:t>
            </a:r>
            <a:r>
              <a:rPr lang="en-US" sz="2000" dirty="0" smtClean="0">
                <a:solidFill>
                  <a:schemeClr val="tx1"/>
                </a:solidFill>
                <a:latin typeface="Verdana" pitchFamily="-65" charset="0"/>
              </a:rPr>
              <a:t>)</a:t>
            </a:r>
            <a:endParaRPr lang="nl-NL" sz="2000" dirty="0" smtClean="0">
              <a:solidFill>
                <a:schemeClr val="tx1"/>
              </a:solidFill>
              <a:latin typeface="Verdana" pitchFamily="-65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9424" y="4321371"/>
            <a:ext cx="30556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Maximaliseer hergebruik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56686" y="4559961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Denk na over installatie / activatie</a:t>
            </a:r>
          </a:p>
        </p:txBody>
      </p:sp>
      <p:pic>
        <p:nvPicPr>
          <p:cNvPr id="2050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3707254"/>
            <a:ext cx="246088" cy="246088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156686" y="4794132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Denk na over configuratie</a:t>
            </a:r>
          </a:p>
        </p:txBody>
      </p:sp>
      <p:pic>
        <p:nvPicPr>
          <p:cNvPr id="45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4285974"/>
            <a:ext cx="246088" cy="246088"/>
          </a:xfrm>
          <a:prstGeom prst="rect">
            <a:avLst/>
          </a:prstGeom>
          <a:noFill/>
        </p:spPr>
      </p:pic>
      <p:pic>
        <p:nvPicPr>
          <p:cNvPr id="46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4531860"/>
            <a:ext cx="246088" cy="246088"/>
          </a:xfrm>
          <a:prstGeom prst="rect">
            <a:avLst/>
          </a:prstGeom>
          <a:noFill/>
        </p:spPr>
      </p:pic>
      <p:pic>
        <p:nvPicPr>
          <p:cNvPr id="47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4762358"/>
            <a:ext cx="246088" cy="246088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156686" y="5020957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Bouw voor hergebruik</a:t>
            </a:r>
          </a:p>
        </p:txBody>
      </p:sp>
      <p:pic>
        <p:nvPicPr>
          <p:cNvPr id="49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4989183"/>
            <a:ext cx="246088" cy="2460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156686" y="5805782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Test, test, test</a:t>
            </a:r>
          </a:p>
        </p:txBody>
      </p:sp>
      <p:pic>
        <p:nvPicPr>
          <p:cNvPr id="51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5774008"/>
            <a:ext cx="246088" cy="246088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3143240" y="6047995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Neem</a:t>
            </a:r>
            <a:r>
              <a:rPr lang="en-US" sz="2000" dirty="0" smtClean="0">
                <a:solidFill>
                  <a:schemeClr val="tx1"/>
                </a:solidFill>
                <a:latin typeface="Verdana" pitchFamily="-65" charset="0"/>
              </a:rPr>
              <a:t> SharePoint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nooit</a:t>
            </a:r>
            <a:r>
              <a:rPr lang="en-US" sz="2000" dirty="0" smtClean="0">
                <a:solidFill>
                  <a:schemeClr val="tx1"/>
                </a:solidFill>
                <a:latin typeface="Verdana" pitchFamily="-65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voor</a:t>
            </a:r>
            <a:r>
              <a:rPr lang="en-US" sz="2000" dirty="0" smtClean="0">
                <a:solidFill>
                  <a:schemeClr val="tx1"/>
                </a:solidFill>
                <a:latin typeface="Verdana" pitchFamily="-65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lief</a:t>
            </a:r>
            <a:endParaRPr lang="nl-NL" sz="2000" dirty="0" smtClean="0">
              <a:solidFill>
                <a:schemeClr val="tx1"/>
              </a:solidFill>
              <a:latin typeface="Verdana" pitchFamily="-65" charset="0"/>
            </a:endParaRPr>
          </a:p>
        </p:txBody>
      </p:sp>
      <p:pic>
        <p:nvPicPr>
          <p:cNvPr id="2051" name="Picture 3" descr="D:\Icons\Icon set 3\onebit_3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65104" y="6019300"/>
            <a:ext cx="233390" cy="23339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156686" y="5523371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CodePlex (licentie!)</a:t>
            </a:r>
          </a:p>
        </p:txBody>
      </p:sp>
      <p:pic>
        <p:nvPicPr>
          <p:cNvPr id="55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5491597"/>
            <a:ext cx="246088" cy="246088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3156686" y="5276220"/>
            <a:ext cx="3844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Denk na over verwijderen</a:t>
            </a:r>
          </a:p>
        </p:txBody>
      </p:sp>
      <p:pic>
        <p:nvPicPr>
          <p:cNvPr id="57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590" y="5244446"/>
            <a:ext cx="246088" cy="24608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162614" y="4018235"/>
            <a:ext cx="341423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Betrek</a:t>
            </a:r>
            <a:r>
              <a:rPr lang="en-US" sz="2000" dirty="0" smtClean="0">
                <a:solidFill>
                  <a:schemeClr val="tx1"/>
                </a:solidFill>
                <a:latin typeface="Verdana" pitchFamily="-65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-65" charset="0"/>
              </a:rPr>
              <a:t>gebruiker</a:t>
            </a:r>
            <a:endParaRPr lang="nl-NL" sz="2000" dirty="0" smtClean="0">
              <a:solidFill>
                <a:schemeClr val="tx1"/>
              </a:solidFill>
              <a:latin typeface="Verdana" pitchFamily="-65" charset="0"/>
            </a:endParaRPr>
          </a:p>
        </p:txBody>
      </p:sp>
      <p:pic>
        <p:nvPicPr>
          <p:cNvPr id="53" name="Picture 2" descr="D:\Icons\Icon set 3\onebit_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3170" y="3978368"/>
            <a:ext cx="246088" cy="24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 animBg="1"/>
      <p:bldP spid="19" grpId="0"/>
      <p:bldP spid="20" grpId="0"/>
      <p:bldP spid="23" grpId="0" animBg="1"/>
      <p:bldP spid="27" grpId="0"/>
      <p:bldP spid="28" grpId="0"/>
      <p:bldP spid="29" grpId="0"/>
      <p:bldP spid="36" grpId="0" animBg="1"/>
      <p:bldP spid="40" grpId="0"/>
      <p:bldP spid="41" grpId="0"/>
      <p:bldP spid="42" grpId="0"/>
      <p:bldP spid="44" grpId="0"/>
      <p:bldP spid="48" grpId="0"/>
      <p:bldP spid="50" grpId="0"/>
      <p:bldP spid="52" grpId="0"/>
      <p:bldP spid="54" grpId="0"/>
      <p:bldP spid="56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3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298685" y="2890838"/>
            <a:ext cx="734528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http://www.tonstegeman.com/blog</a:t>
            </a:r>
          </a:p>
          <a:p>
            <a:pPr eaLnBrk="0" hangingPunct="0"/>
            <a:endParaRPr lang="nl-NL" sz="2800" baseline="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http://sharepointobjects.codeplex.com </a:t>
            </a:r>
          </a:p>
          <a:p>
            <a:pPr eaLnBrk="0" hangingPunct="0"/>
            <a:endParaRPr lang="nl-NL" sz="2800" baseline="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http://twitter.com/tonstegeman </a:t>
            </a:r>
          </a:p>
          <a:p>
            <a:pPr eaLnBrk="0" hangingPunct="0"/>
            <a:endParaRPr lang="nl-NL" sz="2800" baseline="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ton@tonstegeman.com</a:t>
            </a:r>
          </a:p>
        </p:txBody>
      </p:sp>
      <p:pic>
        <p:nvPicPr>
          <p:cNvPr id="3074" name="Picture 2" descr="D:\Icons\Icon set 2\mail_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81" y="5391168"/>
            <a:ext cx="609600" cy="609600"/>
          </a:xfrm>
          <a:prstGeom prst="rect">
            <a:avLst/>
          </a:prstGeom>
          <a:noFill/>
        </p:spPr>
      </p:pic>
      <p:pic>
        <p:nvPicPr>
          <p:cNvPr id="3075" name="Picture 3" descr="D:\Icons\Icon set 2\twitter_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181" y="4605350"/>
            <a:ext cx="609600" cy="609600"/>
          </a:xfrm>
          <a:prstGeom prst="rect">
            <a:avLst/>
          </a:prstGeom>
          <a:noFill/>
        </p:spPr>
      </p:pic>
      <p:pic>
        <p:nvPicPr>
          <p:cNvPr id="3076" name="Picture 4" descr="D:\Icons\Icon set 2\paper_content_chart_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523" y="2890838"/>
            <a:ext cx="609600" cy="609600"/>
          </a:xfrm>
          <a:prstGeom prst="rect">
            <a:avLst/>
          </a:prstGeom>
          <a:noFill/>
        </p:spPr>
      </p:pic>
      <p:pic>
        <p:nvPicPr>
          <p:cNvPr id="3077" name="Picture 5" descr="D:\Icons\Icon set 2\floppy_disk_4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748094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st\Pictures\lg-can_of_wo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72075"/>
            <a:ext cx="1643073" cy="1643073"/>
          </a:xfrm>
          <a:prstGeom prst="rect">
            <a:avLst/>
          </a:prstGeom>
          <a:noFill/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57188" y="2143116"/>
            <a:ext cx="802014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1500" b="1" baseline="0" dirty="0" smtClean="0">
                <a:solidFill>
                  <a:schemeClr val="tx1"/>
                </a:solidFill>
              </a:rPr>
              <a:t>inspiratie</a:t>
            </a:r>
            <a:endParaRPr lang="nl-NL" sz="11500" b="1" baseline="0" dirty="0">
              <a:solidFill>
                <a:schemeClr val="tx1"/>
              </a:solidFill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429124" y="2071678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hoe doen anderen dat?</a:t>
            </a:r>
            <a:endParaRPr lang="nl-NL" sz="2800" baseline="0" dirty="0">
              <a:solidFill>
                <a:schemeClr val="tx1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7158" y="428604"/>
            <a:ext cx="4322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intranet / collaboration</a:t>
            </a:r>
            <a:endParaRPr lang="nl-NL" sz="2800" baseline="0" dirty="0">
              <a:solidFill>
                <a:schemeClr val="tx1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14282" y="1857364"/>
            <a:ext cx="4511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baseline="0" dirty="0" smtClean="0">
                <a:solidFill>
                  <a:schemeClr val="tx1"/>
                </a:solidFill>
              </a:rPr>
              <a:t>ben ik de eerste die dat bedenkt?</a:t>
            </a:r>
            <a:endParaRPr lang="nl-NL" sz="2000" baseline="0" dirty="0">
              <a:solidFill>
                <a:schemeClr val="tx1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214546" y="4357694"/>
            <a:ext cx="4008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 dirty="0" err="1" smtClean="0">
                <a:solidFill>
                  <a:schemeClr val="tx1"/>
                </a:solidFill>
              </a:rPr>
              <a:t>aanpassen</a:t>
            </a:r>
            <a:r>
              <a:rPr lang="en-US" sz="2000" baseline="0" dirty="0" smtClean="0">
                <a:solidFill>
                  <a:schemeClr val="tx1"/>
                </a:solidFill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</a:rPr>
              <a:t>gedrag</a:t>
            </a:r>
            <a:r>
              <a:rPr lang="en-US" sz="2000" baseline="0" dirty="0" smtClean="0">
                <a:solidFill>
                  <a:schemeClr val="tx1"/>
                </a:solidFill>
              </a:rPr>
              <a:t> SharePoint</a:t>
            </a:r>
            <a:endParaRPr lang="nl-NL" sz="2000" baseline="0" dirty="0">
              <a:solidFill>
                <a:schemeClr val="tx1"/>
              </a:solidFill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85786" y="1071546"/>
            <a:ext cx="3775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800" baseline="0" dirty="0" smtClean="0">
                <a:solidFill>
                  <a:schemeClr val="tx1"/>
                </a:solidFill>
              </a:rPr>
              <a:t>praktijkvoorbeelden</a:t>
            </a:r>
            <a:endParaRPr lang="nl-NL" sz="3200" baseline="0" dirty="0">
              <a:solidFill>
                <a:schemeClr val="tx1"/>
              </a:solidFill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643570" y="1357298"/>
            <a:ext cx="2687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baseline="0" dirty="0" smtClean="0">
                <a:solidFill>
                  <a:schemeClr val="tx1"/>
                </a:solidFill>
              </a:rPr>
              <a:t>functionele blokken</a:t>
            </a:r>
            <a:endParaRPr lang="nl-NL" baseline="0" dirty="0">
              <a:solidFill>
                <a:schemeClr val="tx1"/>
              </a:solidFill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786314" y="285728"/>
            <a:ext cx="3075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3600" baseline="0" dirty="0" smtClean="0">
                <a:solidFill>
                  <a:schemeClr val="tx1"/>
                </a:solidFill>
              </a:rPr>
              <a:t>blokkendoos</a:t>
            </a:r>
            <a:endParaRPr lang="nl-NL" sz="3200" baseline="0" dirty="0">
              <a:solidFill>
                <a:schemeClr val="tx1"/>
              </a:solidFill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5143504" y="857232"/>
            <a:ext cx="2637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baseline="0" dirty="0" smtClean="0">
                <a:solidFill>
                  <a:schemeClr val="tx1"/>
                </a:solidFill>
              </a:rPr>
              <a:t>technische blokken</a:t>
            </a:r>
            <a:endParaRPr lang="nl-NL" baseline="0" dirty="0">
              <a:solidFill>
                <a:schemeClr val="tx1"/>
              </a:solidFill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500034" y="4000504"/>
            <a:ext cx="3502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baseline="0" dirty="0" smtClean="0">
                <a:solidFill>
                  <a:schemeClr val="tx1"/>
                </a:solidFill>
              </a:rPr>
              <a:t>nieuwe functionaliteit</a:t>
            </a:r>
            <a:endParaRPr lang="nl-NL" baseline="0" dirty="0">
              <a:solidFill>
                <a:schemeClr val="tx1"/>
              </a:solidFill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643306" y="3857628"/>
            <a:ext cx="5127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l-NL" sz="2800" baseline="0" dirty="0" smtClean="0">
                <a:solidFill>
                  <a:schemeClr val="tx1"/>
                </a:solidFill>
              </a:rPr>
              <a:t> architectuur oplossing</a:t>
            </a:r>
            <a:endParaRPr lang="nl-NL" sz="2800" baseline="0" dirty="0">
              <a:solidFill>
                <a:schemeClr val="tx1"/>
              </a:solidFill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85720" y="5000636"/>
            <a:ext cx="414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800" baseline="0" dirty="0" smtClean="0">
                <a:solidFill>
                  <a:schemeClr val="tx1"/>
                </a:solidFill>
              </a:rPr>
              <a:t>denk na over installatie / activatie</a:t>
            </a:r>
            <a:endParaRPr lang="nl-NL" sz="1800" baseline="0" dirty="0">
              <a:solidFill>
                <a:schemeClr val="tx1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5286380" y="4929198"/>
            <a:ext cx="2666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2000" baseline="0" dirty="0" smtClean="0">
                <a:solidFill>
                  <a:schemeClr val="tx1"/>
                </a:solidFill>
              </a:rPr>
              <a:t>hergebruik blokken</a:t>
            </a:r>
            <a:endParaRPr lang="nl-NL" sz="2000" baseline="0" dirty="0">
              <a:solidFill>
                <a:schemeClr val="tx1"/>
              </a:solidFill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857224" y="5572140"/>
            <a:ext cx="3720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baseline="0" dirty="0" smtClean="0">
                <a:solidFill>
                  <a:schemeClr val="tx1"/>
                </a:solidFill>
              </a:rPr>
              <a:t>vele wegen naar Rome</a:t>
            </a:r>
            <a:endParaRPr lang="nl-NL" baseline="0" dirty="0">
              <a:solidFill>
                <a:schemeClr val="tx1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643570" y="5429264"/>
            <a:ext cx="1498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baseline="0" dirty="0" smtClean="0">
                <a:solidFill>
                  <a:schemeClr val="tx1"/>
                </a:solidFill>
              </a:rPr>
              <a:t>eenvoud</a:t>
            </a:r>
            <a:endParaRPr lang="nl-NL" sz="1800" baseline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/>
      <p:bldP spid="16" grpId="1"/>
      <p:bldP spid="17" grpId="0"/>
      <p:bldP spid="18" grpId="0"/>
      <p:bldP spid="18" grpId="1"/>
      <p:bldP spid="19" grpId="0"/>
      <p:bldP spid="19" grpId="1"/>
      <p:bldP spid="24" grpId="0"/>
      <p:bldP spid="24" grpId="1"/>
      <p:bldP spid="25" grpId="0"/>
      <p:bldP spid="26" grpId="0"/>
      <p:bldP spid="27" grpId="0"/>
      <p:bldP spid="28" grpId="0"/>
      <p:bldP spid="28" grpId="1"/>
      <p:bldP spid="29" grpId="1"/>
      <p:bldP spid="29" grpId="2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14348" y="1071546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Default gebruiker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790575" y="2571744"/>
            <a:ext cx="7558088" cy="32147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SharePoint </a:t>
            </a:r>
            <a:r>
              <a:rPr kumimoji="0" lang="nl-NL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Person or Group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veld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Default de ingelogde gebruiker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285860"/>
            <a:ext cx="73707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 bwMode="auto">
          <a:xfrm>
            <a:off x="1214414" y="2271693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Registreer script</a:t>
            </a:r>
          </a:p>
        </p:txBody>
      </p:sp>
      <p:pic>
        <p:nvPicPr>
          <p:cNvPr id="4" name="Picture 3" descr="D:\Icons\Icons set 1\user casual 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461422"/>
            <a:ext cx="590857" cy="8104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0598" y="3112765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aseline="0" dirty="0" smtClean="0">
                <a:solidFill>
                  <a:schemeClr val="tx1"/>
                </a:solidFill>
              </a:rPr>
              <a:t>Master page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214414" y="1843066"/>
            <a:ext cx="142876" cy="10426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57290" y="2557445"/>
            <a:ext cx="1000132" cy="656557"/>
            <a:chOff x="1357290" y="3071810"/>
            <a:chExt cx="1000132" cy="656557"/>
          </a:xfrm>
        </p:grpSpPr>
        <p:pic>
          <p:nvPicPr>
            <p:cNvPr id="8" name="Picture 4" descr="D:\Icons\Icons set 1\Template documen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3071810"/>
              <a:ext cx="306393" cy="656557"/>
            </a:xfrm>
            <a:prstGeom prst="rect">
              <a:avLst/>
            </a:prstGeom>
            <a:noFill/>
          </p:spPr>
        </p:pic>
        <p:pic>
          <p:nvPicPr>
            <p:cNvPr id="9" name="Picture 5" descr="D:\Icons\Icon set 2\spanner_4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7356" y="3143248"/>
              <a:ext cx="500066" cy="500066"/>
            </a:xfrm>
            <a:prstGeom prst="rect">
              <a:avLst/>
            </a:prstGeom>
            <a:noFill/>
          </p:spPr>
        </p:pic>
        <p:pic>
          <p:nvPicPr>
            <p:cNvPr id="10" name="Picture 6" descr="D:\Icons\Icon set 2\arrow_left_green_48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71604" y="3286124"/>
              <a:ext cx="466724" cy="252410"/>
            </a:xfrm>
            <a:prstGeom prst="rect">
              <a:avLst/>
            </a:prstGeom>
            <a:noFill/>
          </p:spPr>
        </p:pic>
      </p:grpSp>
      <p:sp>
        <p:nvSpPr>
          <p:cNvPr id="11" name="Rounded Rectangle 10"/>
          <p:cNvSpPr/>
          <p:nvPr/>
        </p:nvSpPr>
        <p:spPr bwMode="auto">
          <a:xfrm>
            <a:off x="5357818" y="2343131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Vul gebruiker in</a:t>
            </a:r>
          </a:p>
        </p:txBody>
      </p:sp>
      <p:pic>
        <p:nvPicPr>
          <p:cNvPr id="12" name="Picture 7" descr="D:\Icons\Icon set 2\spanner_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44" y="2733663"/>
            <a:ext cx="609600" cy="6096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 bwMode="auto">
          <a:xfrm rot="5400000">
            <a:off x="4071934" y="2200255"/>
            <a:ext cx="2357454" cy="9286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8" descr="D:\Icons\Icon set 2\user_add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700321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3" descr="D:\Icons\Icons set 1\Bel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2057379"/>
            <a:ext cx="569916" cy="569916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 bwMode="auto">
          <a:xfrm>
            <a:off x="1571604" y="4343395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3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Alternatief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480" y="4629147"/>
            <a:ext cx="173316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Custom field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Meer werk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Hosted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Bestaande omgeving</a:t>
            </a:r>
          </a:p>
          <a:p>
            <a:pPr>
              <a:buFontTx/>
              <a:buChar char="-"/>
            </a:pPr>
            <a:endParaRPr lang="nl-NL" sz="1100" baseline="0" dirty="0" smtClean="0">
              <a:solidFill>
                <a:schemeClr val="tx1"/>
              </a:solidFill>
            </a:endParaRPr>
          </a:p>
        </p:txBody>
      </p:sp>
      <p:pic>
        <p:nvPicPr>
          <p:cNvPr id="17" name="Picture 2" descr="D:\Icons\Icon set 3\onebit_3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4700585"/>
            <a:ext cx="457200" cy="457200"/>
          </a:xfrm>
          <a:prstGeom prst="rect">
            <a:avLst/>
          </a:prstGeom>
          <a:noFill/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428596" y="395271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Default gebruiker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57620" y="4347669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4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Alternatief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496" y="4633421"/>
            <a:ext cx="143020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Custom </a:t>
            </a:r>
            <a:r>
              <a:rPr lang="nl-NL" sz="1100" b="1" baseline="0" dirty="0" smtClean="0">
                <a:solidFill>
                  <a:schemeClr val="tx1"/>
                </a:solidFill>
              </a:rPr>
              <a:t>iterator</a:t>
            </a:r>
            <a:endParaRPr lang="nl-NL" sz="1100" b="1" baseline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Meer werk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Hosted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Registratie lastig</a:t>
            </a:r>
            <a:endParaRPr lang="nl-NL" sz="1100" baseline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NL" sz="1100" baseline="0" dirty="0" smtClean="0">
              <a:solidFill>
                <a:schemeClr val="tx1"/>
              </a:solidFill>
            </a:endParaRPr>
          </a:p>
        </p:txBody>
      </p:sp>
      <p:pic>
        <p:nvPicPr>
          <p:cNvPr id="22" name="Picture 2" descr="D:\Icons\Icon set 3\onebit_3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4704859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  <p:bldP spid="16" grpId="0" animBg="1"/>
      <p:bldP spid="18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1071546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Close button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790575" y="2571744"/>
            <a:ext cx="7558088" cy="32147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SharePoint </a:t>
            </a:r>
            <a:r>
              <a:rPr kumimoji="0" lang="nl-NL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Announcement</a:t>
            </a:r>
            <a:r>
              <a:rPr kumimoji="0" lang="nl-NL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Close button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Rollup van nieuws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Redirect niet naar lijst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394573" cy="40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642910" y="228599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Activateer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Site collection feature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" name="Picture 4" descr="D:\Icons\Icons set 1\user casual 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428868"/>
            <a:ext cx="590857" cy="810403"/>
          </a:xfrm>
          <a:prstGeom prst="rect">
            <a:avLst/>
          </a:prstGeom>
          <a:noFill/>
        </p:spPr>
      </p:pic>
      <p:pic>
        <p:nvPicPr>
          <p:cNvPr id="6" name="Picture 5" descr="D:\Diwug\GenericFeat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909" y="2890827"/>
            <a:ext cx="557009" cy="395297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3000364" y="92867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R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egistreer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chemeClr val="tx1"/>
                </a:solidFill>
                <a:latin typeface="Verdana" pitchFamily="-65" charset="0"/>
              </a:rPr>
              <a:t>   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control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9" name="Picture 5" descr="D:\Diwug\GenericFeat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169" y="1428736"/>
            <a:ext cx="557009" cy="395297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 bwMode="auto">
          <a:xfrm>
            <a:off x="5357818" y="228599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4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Vervang Click</a:t>
            </a:r>
          </a:p>
        </p:txBody>
      </p:sp>
      <p:pic>
        <p:nvPicPr>
          <p:cNvPr id="39" name="Picture 18" descr="D:\Icons\Icons set 1\Docum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643182"/>
            <a:ext cx="230398" cy="493711"/>
          </a:xfrm>
          <a:prstGeom prst="rect">
            <a:avLst/>
          </a:prstGeom>
          <a:noFill/>
        </p:spPr>
      </p:pic>
      <p:pic>
        <p:nvPicPr>
          <p:cNvPr id="44" name="Picture 14" descr="D:\Icons\Icon set 2\spanner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643182"/>
            <a:ext cx="609600" cy="609600"/>
          </a:xfrm>
          <a:prstGeom prst="rect">
            <a:avLst/>
          </a:prstGeom>
          <a:noFill/>
        </p:spPr>
      </p:pic>
      <p:sp>
        <p:nvSpPr>
          <p:cNvPr id="51" name="Rounded Rectangle 50"/>
          <p:cNvSpPr/>
          <p:nvPr/>
        </p:nvSpPr>
        <p:spPr bwMode="auto">
          <a:xfrm>
            <a:off x="3000364" y="350043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3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Registreer script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2" name="Picture 11" descr="D:\Icons\Icon set 2\navigate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5782" y="3857628"/>
            <a:ext cx="609600" cy="609600"/>
          </a:xfrm>
          <a:prstGeom prst="rect">
            <a:avLst/>
          </a:prstGeom>
          <a:noFill/>
        </p:spPr>
      </p:pic>
      <p:pic>
        <p:nvPicPr>
          <p:cNvPr id="53" name="Picture 12" descr="D:\Icons\Icons set 1\Binary Cod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95782" y="4071942"/>
            <a:ext cx="214314" cy="459243"/>
          </a:xfrm>
          <a:prstGeom prst="rect">
            <a:avLst/>
          </a:prstGeom>
          <a:noFill/>
        </p:spPr>
      </p:pic>
      <p:pic>
        <p:nvPicPr>
          <p:cNvPr id="3075" name="Picture 3" descr="D:\Icons\Icons set 1\Bel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2071678"/>
            <a:ext cx="569916" cy="569916"/>
          </a:xfrm>
          <a:prstGeom prst="rect">
            <a:avLst/>
          </a:prstGeom>
          <a:noFill/>
        </p:spPr>
      </p:pic>
      <p:cxnSp>
        <p:nvCxnSpPr>
          <p:cNvPr id="28" name="Shape 27"/>
          <p:cNvCxnSpPr>
            <a:stCxn id="6" idx="1"/>
          </p:cNvCxnSpPr>
          <p:nvPr/>
        </p:nvCxnSpPr>
        <p:spPr bwMode="auto">
          <a:xfrm rot="10800000">
            <a:off x="500035" y="1571612"/>
            <a:ext cx="728875" cy="1516864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4" idx="3"/>
          </p:cNvCxnSpPr>
          <p:nvPr/>
        </p:nvCxnSpPr>
        <p:spPr bwMode="auto">
          <a:xfrm>
            <a:off x="7181864" y="2947982"/>
            <a:ext cx="676284" cy="3381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3" name="Picture 14" descr="D:\Icons\Icon set 2\spanner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857628"/>
            <a:ext cx="609600" cy="609600"/>
          </a:xfrm>
          <a:prstGeom prst="rect">
            <a:avLst/>
          </a:prstGeom>
          <a:noFill/>
        </p:spPr>
      </p:pic>
      <p:sp>
        <p:nvSpPr>
          <p:cNvPr id="34" name="Rounded Rectangle 33"/>
          <p:cNvSpPr/>
          <p:nvPr/>
        </p:nvSpPr>
        <p:spPr bwMode="auto">
          <a:xfrm>
            <a:off x="5321947" y="442913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5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Alternatief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21947" y="4704859"/>
            <a:ext cx="203613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Content Editor webpart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Uitrol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Onderhoud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Supported?</a:t>
            </a:r>
          </a:p>
          <a:p>
            <a:pPr>
              <a:buFontTx/>
              <a:buChar char="-"/>
            </a:pPr>
            <a:endParaRPr lang="nl-NL" sz="1100" baseline="0" dirty="0" smtClean="0">
              <a:solidFill>
                <a:schemeClr val="tx1"/>
              </a:solidFill>
            </a:endParaRPr>
          </a:p>
        </p:txBody>
      </p:sp>
      <p:pic>
        <p:nvPicPr>
          <p:cNvPr id="35" name="Picture 2" descr="D:\Icons\Icon set 3\onebit_3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22145" y="4900626"/>
            <a:ext cx="457200" cy="457200"/>
          </a:xfrm>
          <a:prstGeom prst="rect">
            <a:avLst/>
          </a:prstGeom>
          <a:noFill/>
        </p:spPr>
      </p:pic>
      <p:sp>
        <p:nvSpPr>
          <p:cNvPr id="38" name="Title 3"/>
          <p:cNvSpPr txBox="1">
            <a:spLocks/>
          </p:cNvSpPr>
          <p:nvPr/>
        </p:nvSpPr>
        <p:spPr>
          <a:xfrm>
            <a:off x="357158" y="395271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Close button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5357818" y="557214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6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Alternatief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57818" y="5847867"/>
            <a:ext cx="1816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Custom display form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Uitrol</a:t>
            </a:r>
          </a:p>
        </p:txBody>
      </p:sp>
      <p:pic>
        <p:nvPicPr>
          <p:cNvPr id="42" name="Picture 2" descr="D:\Icons\Icon set 3\onebit_3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6043634"/>
            <a:ext cx="457200" cy="457200"/>
          </a:xfrm>
          <a:prstGeom prst="rect">
            <a:avLst/>
          </a:prstGeom>
          <a:noFill/>
        </p:spPr>
      </p:pic>
      <p:pic>
        <p:nvPicPr>
          <p:cNvPr id="55" name="Picture 8" descr="D:\Icons\Icons set 1\Template documen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71797" y="1285860"/>
            <a:ext cx="285752" cy="612326"/>
          </a:xfrm>
          <a:prstGeom prst="rect">
            <a:avLst/>
          </a:prstGeom>
          <a:noFill/>
        </p:spPr>
      </p:pic>
      <p:pic>
        <p:nvPicPr>
          <p:cNvPr id="56" name="Picture 9" descr="D:\Icons\Icon set 2\navigate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4739" y="1357298"/>
            <a:ext cx="400071" cy="400071"/>
          </a:xfrm>
          <a:prstGeom prst="rect">
            <a:avLst/>
          </a:prstGeom>
          <a:noFill/>
        </p:spPr>
      </p:pic>
      <p:pic>
        <p:nvPicPr>
          <p:cNvPr id="57" name="Picture 10" descr="D:\Icons\Icon set 2\arrow_left_green_48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14673" y="1500174"/>
            <a:ext cx="609600" cy="279398"/>
          </a:xfrm>
          <a:prstGeom prst="rect">
            <a:avLst/>
          </a:prstGeom>
          <a:noFill/>
        </p:spPr>
      </p:pic>
      <p:sp>
        <p:nvSpPr>
          <p:cNvPr id="58" name="Rounded Rectangle 57"/>
          <p:cNvSpPr/>
          <p:nvPr/>
        </p:nvSpPr>
        <p:spPr bwMode="auto">
          <a:xfrm>
            <a:off x="3000364" y="228599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3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Registreer JQuery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9" name="Picture 11" descr="D:\Icons\Icon set 2\navigate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2643182"/>
            <a:ext cx="609600" cy="609600"/>
          </a:xfrm>
          <a:prstGeom prst="rect">
            <a:avLst/>
          </a:prstGeom>
          <a:noFill/>
        </p:spPr>
      </p:pic>
      <p:pic>
        <p:nvPicPr>
          <p:cNvPr id="60" name="Picture 13" descr="D:\Icons\Icon set 2\app_4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48" y="2928934"/>
            <a:ext cx="334958" cy="334958"/>
          </a:xfrm>
          <a:prstGeom prst="rect">
            <a:avLst/>
          </a:prstGeom>
          <a:noFill/>
        </p:spPr>
      </p:pic>
      <p:pic>
        <p:nvPicPr>
          <p:cNvPr id="61" name="Picture 14" descr="D:\Icons\Icon set 2\spanner_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714620"/>
            <a:ext cx="609600" cy="609600"/>
          </a:xfrm>
          <a:prstGeom prst="rect">
            <a:avLst/>
          </a:prstGeom>
          <a:noFill/>
        </p:spPr>
      </p:pic>
      <p:cxnSp>
        <p:nvCxnSpPr>
          <p:cNvPr id="63" name="Straight Arrow Connector 62"/>
          <p:cNvCxnSpPr/>
          <p:nvPr/>
        </p:nvCxnSpPr>
        <p:spPr bwMode="auto">
          <a:xfrm rot="16200000" flipH="1">
            <a:off x="6465107" y="3750471"/>
            <a:ext cx="2143140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4" name="Picture 3" descr="D:\Icons\Icons set 1\Bel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3286124"/>
            <a:ext cx="569916" cy="569916"/>
          </a:xfrm>
          <a:prstGeom prst="rect">
            <a:avLst/>
          </a:prstGeom>
          <a:noFill/>
        </p:spPr>
      </p:pic>
      <p:sp>
        <p:nvSpPr>
          <p:cNvPr id="43" name="Rounded Rectangle 42"/>
          <p:cNvSpPr/>
          <p:nvPr/>
        </p:nvSpPr>
        <p:spPr bwMode="auto">
          <a:xfrm>
            <a:off x="3000364" y="557214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7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Uitbreiding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14678" y="6000768"/>
            <a:ext cx="11624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Configuratie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Lijst type</a:t>
            </a:r>
          </a:p>
          <a:p>
            <a:pPr>
              <a:buFontTx/>
              <a:buChar char="-"/>
            </a:pPr>
            <a:endParaRPr lang="nl-NL" sz="1100" baseline="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D:\Icons\Icon set 3\onebit_47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91180" y="6000768"/>
            <a:ext cx="457200" cy="457200"/>
          </a:xfrm>
          <a:prstGeom prst="rect">
            <a:avLst/>
          </a:prstGeom>
          <a:noFill/>
        </p:spPr>
      </p:pic>
      <p:pic>
        <p:nvPicPr>
          <p:cNvPr id="47" name="Picture 18" descr="D:\Icons\Icons set 1\Docum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929330"/>
            <a:ext cx="230398" cy="49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6" grpId="0" animBg="1"/>
      <p:bldP spid="51" grpId="0" animBg="1"/>
      <p:bldP spid="34" grpId="0" animBg="1"/>
      <p:bldP spid="37" grpId="0"/>
      <p:bldP spid="40" grpId="0" animBg="1"/>
      <p:bldP spid="41" grpId="0"/>
      <p:bldP spid="58" grpId="0" animBg="1"/>
      <p:bldP spid="43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1071546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Context Search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785786" y="1643050"/>
            <a:ext cx="7558088" cy="32147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Kan ik Faceted Search ook gebruiken in de context search pagina?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DEMO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6302199" cy="368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0174"/>
            <a:ext cx="88376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6643702" y="1785926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2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Registreer HttpModule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" name="Picture 4" descr="D:\Icons\Icons set 1\user casual 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928802"/>
            <a:ext cx="590857" cy="810403"/>
          </a:xfrm>
          <a:prstGeom prst="rect">
            <a:avLst/>
          </a:prstGeom>
          <a:noFill/>
        </p:spPr>
      </p:pic>
      <p:pic>
        <p:nvPicPr>
          <p:cNvPr id="6" name="Picture 5" descr="D:\Diwug\GenericFeat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285992"/>
            <a:ext cx="557009" cy="395297"/>
          </a:xfrm>
          <a:prstGeom prst="rect">
            <a:avLst/>
          </a:prstGeom>
          <a:noFill/>
        </p:spPr>
      </p:pic>
      <p:sp>
        <p:nvSpPr>
          <p:cNvPr id="34" name="Rounded Rectangle 33"/>
          <p:cNvSpPr/>
          <p:nvPr/>
        </p:nvSpPr>
        <p:spPr bwMode="auto">
          <a:xfrm>
            <a:off x="6643702" y="3120363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3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Redirect naar search center</a:t>
            </a:r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357158" y="395271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Context Search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643702" y="521495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5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Alternatief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43702" y="5490677"/>
            <a:ext cx="1633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OSSSearchResults</a:t>
            </a: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Niet supported</a:t>
            </a:r>
          </a:p>
        </p:txBody>
      </p:sp>
      <p:pic>
        <p:nvPicPr>
          <p:cNvPr id="42" name="Picture 2" descr="D:\Icons\Icon set 3\onebit_3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5686444"/>
            <a:ext cx="457200" cy="457200"/>
          </a:xfrm>
          <a:prstGeom prst="rect">
            <a:avLst/>
          </a:prstGeom>
          <a:noFill/>
        </p:spPr>
      </p:pic>
      <p:sp>
        <p:nvSpPr>
          <p:cNvPr id="58" name="Rounded Rectangle 57"/>
          <p:cNvSpPr/>
          <p:nvPr/>
        </p:nvSpPr>
        <p:spPr bwMode="auto">
          <a:xfrm>
            <a:off x="4071934" y="3714752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4</a:t>
            </a:r>
            <a:r>
              <a:rPr kumimoji="0" lang="nl-NL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 Pagina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54" name="Picture 3" descr="D:\Icons\Icons set 1\Bel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500174"/>
            <a:ext cx="569916" cy="569916"/>
          </a:xfrm>
          <a:prstGeom prst="rect">
            <a:avLst/>
          </a:prstGeom>
          <a:noFill/>
        </p:spPr>
      </p:pic>
      <p:sp>
        <p:nvSpPr>
          <p:cNvPr id="43" name="Rounded Rectangle 42"/>
          <p:cNvSpPr/>
          <p:nvPr/>
        </p:nvSpPr>
        <p:spPr bwMode="auto">
          <a:xfrm>
            <a:off x="6643702" y="285728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1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Configureer Search center</a:t>
            </a:r>
            <a:endParaRPr kumimoji="0" lang="nl-NL" sz="20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pic>
        <p:nvPicPr>
          <p:cNvPr id="45" name="Picture 44" descr="D:\Icons\Icons set 1\user casual 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28604"/>
            <a:ext cx="590857" cy="810403"/>
          </a:xfrm>
          <a:prstGeom prst="rect">
            <a:avLst/>
          </a:prstGeom>
          <a:noFill/>
        </p:spPr>
      </p:pic>
      <p:pic>
        <p:nvPicPr>
          <p:cNvPr id="1027" name="Picture 3" descr="D:\Icons\Icon set 2\paper_content_pencil_4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6300" y="839764"/>
            <a:ext cx="374658" cy="374658"/>
          </a:xfrm>
          <a:prstGeom prst="rect">
            <a:avLst/>
          </a:prstGeom>
          <a:noFill/>
        </p:spPr>
      </p:pic>
      <p:cxnSp>
        <p:nvCxnSpPr>
          <p:cNvPr id="28" name="Shape 27"/>
          <p:cNvCxnSpPr>
            <a:stCxn id="1027" idx="1"/>
          </p:cNvCxnSpPr>
          <p:nvPr/>
        </p:nvCxnSpPr>
        <p:spPr bwMode="auto">
          <a:xfrm rot="10800000" flipV="1">
            <a:off x="5000628" y="1027092"/>
            <a:ext cx="2125672" cy="104458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D:\Icons\Icons set 1\Message Bus network connecti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7799279" y="3416432"/>
            <a:ext cx="881309" cy="477818"/>
          </a:xfrm>
          <a:prstGeom prst="rect">
            <a:avLst/>
          </a:prstGeom>
          <a:noFill/>
        </p:spPr>
      </p:pic>
      <p:pic>
        <p:nvPicPr>
          <p:cNvPr id="39" name="Picture 18" descr="D:\Icons\Icons set 1\Documen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3508168"/>
            <a:ext cx="285752" cy="612327"/>
          </a:xfrm>
          <a:prstGeom prst="rect">
            <a:avLst/>
          </a:prstGeom>
          <a:noFill/>
        </p:spPr>
      </p:pic>
      <p:pic>
        <p:nvPicPr>
          <p:cNvPr id="66" name="Picture 18" descr="D:\Icons\Icons set 1\Documen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3929066"/>
            <a:ext cx="285752" cy="612327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4143372" y="4143380"/>
            <a:ext cx="14959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aseline="0" dirty="0" smtClean="0">
                <a:solidFill>
                  <a:schemeClr val="tx1"/>
                </a:solidFill>
              </a:rPr>
              <a:t>Toon context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Opnieuw zoeken</a:t>
            </a:r>
          </a:p>
          <a:p>
            <a:r>
              <a:rPr lang="nl-NL" sz="1100" baseline="0" dirty="0" smtClean="0">
                <a:solidFill>
                  <a:schemeClr val="tx1"/>
                </a:solidFill>
              </a:rPr>
              <a:t>Verberg dropdown</a:t>
            </a:r>
          </a:p>
        </p:txBody>
      </p:sp>
      <p:pic>
        <p:nvPicPr>
          <p:cNvPr id="1029" name="Picture 5" descr="D:\Icons\Icons set 1\button_cance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1" y="5857892"/>
            <a:ext cx="357190" cy="357190"/>
          </a:xfrm>
          <a:prstGeom prst="rect">
            <a:avLst/>
          </a:prstGeom>
          <a:noFill/>
        </p:spPr>
      </p:pic>
      <p:pic>
        <p:nvPicPr>
          <p:cNvPr id="68" name="Picture 3" descr="D:\Icons\Icons set 1\Bel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0"/>
            <a:ext cx="569916" cy="569916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 bwMode="auto">
          <a:xfrm>
            <a:off x="4429124" y="5214950"/>
            <a:ext cx="2000264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chemeClr val="tx1"/>
                </a:solidFill>
                <a:latin typeface="Verdana" pitchFamily="-65" charset="0"/>
              </a:rPr>
              <a:t>6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. </a:t>
            </a:r>
            <a:r>
              <a:rPr kumimoji="0" lang="nl-NL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rPr>
              <a:t>Alternatief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9124" y="5490677"/>
            <a:ext cx="1494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baseline="0" dirty="0" smtClean="0">
                <a:solidFill>
                  <a:schemeClr val="tx1"/>
                </a:solidFill>
              </a:rPr>
              <a:t>Delegate control</a:t>
            </a:r>
            <a:endParaRPr lang="nl-NL" sz="1100" b="1" baseline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1100" baseline="0" dirty="0" smtClean="0">
                <a:solidFill>
                  <a:schemeClr val="tx1"/>
                </a:solidFill>
              </a:rPr>
              <a:t>Alles of niets</a:t>
            </a:r>
            <a:endParaRPr lang="nl-NL" sz="1100" baseline="0" dirty="0" smtClean="0">
              <a:solidFill>
                <a:schemeClr val="tx1"/>
              </a:solidFill>
            </a:endParaRPr>
          </a:p>
        </p:txBody>
      </p:sp>
      <p:pic>
        <p:nvPicPr>
          <p:cNvPr id="25" name="Picture 2" descr="D:\Icons\Icon set 3\onebit_3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686444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DB4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2E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40" grpId="0" animBg="1"/>
      <p:bldP spid="41" grpId="0"/>
      <p:bldP spid="58" grpId="0" animBg="1"/>
      <p:bldP spid="43" grpId="0" animBg="1"/>
      <p:bldP spid="67" grpId="0"/>
      <p:bldP spid="23" grpId="1" animBg="1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428604"/>
            <a:ext cx="7558088" cy="604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Field level ‘security’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785786" y="1276320"/>
            <a:ext cx="7558088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Gebruikers slechts bepaalde velden invullen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Blok: CodePlex SPListDisplaySetting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800" kern="0" baseline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Aanpassingen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office HSO">
  <a:themeElements>
    <a:clrScheme name="e-office HS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C143"/>
      </a:accent1>
      <a:accent2>
        <a:srgbClr val="00A4E4"/>
      </a:accent2>
      <a:accent3>
        <a:srgbClr val="EC098D"/>
      </a:accent3>
      <a:accent4>
        <a:srgbClr val="4F2683"/>
      </a:accent4>
      <a:accent5>
        <a:srgbClr val="808080"/>
      </a:accent5>
      <a:accent6>
        <a:srgbClr val="404040"/>
      </a:accent6>
      <a:hlink>
        <a:srgbClr val="333399"/>
      </a:hlink>
      <a:folHlink>
        <a:srgbClr val="161645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666666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666666"/>
            </a:solidFill>
            <a:effectLst/>
            <a:latin typeface="Verdana" pitchFamily="-65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err="1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6C0302FEA5349B3D21268C89D974B" ma:contentTypeVersion="0" ma:contentTypeDescription="Create a new document." ma:contentTypeScope="" ma:versionID="a40826bcde7ec619461ae46e57f91a2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FBBC137-08F4-46B3-B548-2380D40E26B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1385CCD-5BD7-433F-9D1D-C9ABEC0D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81CCCED-418E-4D63-9689-FB3E57751C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BCCD9AD-80B6-48A7-8F54-A30EE0176F3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e-office HSO</Template>
  <TotalTime>1738</TotalTime>
  <Words>591</Words>
  <Application>Microsoft Office PowerPoint</Application>
  <PresentationFormat>On-screen Show (4:3)</PresentationFormat>
  <Paragraphs>202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e-office HSO</vt:lpstr>
      <vt:lpstr>SharePoint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e-office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- Denk in blokken</dc:title>
  <dc:creator>Ton Stegeman</dc:creator>
  <cp:lastModifiedBy>Ton Stegeman</cp:lastModifiedBy>
  <cp:revision>145</cp:revision>
  <dcterms:created xsi:type="dcterms:W3CDTF">2009-05-13T08:28:00Z</dcterms:created>
  <dcterms:modified xsi:type="dcterms:W3CDTF">2009-09-29T13:27:40Z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5000.00000000000</vt:lpwstr>
  </property>
</Properties>
</file>